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93" r:id="rId7"/>
    <p:sldId id="305" r:id="rId8"/>
    <p:sldId id="306" r:id="rId9"/>
    <p:sldId id="296" r:id="rId10"/>
    <p:sldId id="307" r:id="rId11"/>
    <p:sldId id="308" r:id="rId12"/>
    <p:sldId id="310" r:id="rId13"/>
    <p:sldId id="377" r:id="rId14"/>
    <p:sldId id="302" r:id="rId15"/>
    <p:sldId id="311" r:id="rId16"/>
    <p:sldId id="312" r:id="rId17"/>
    <p:sldId id="314" r:id="rId18"/>
    <p:sldId id="315" r:id="rId19"/>
    <p:sldId id="316" r:id="rId20"/>
    <p:sldId id="317" r:id="rId21"/>
    <p:sldId id="321" r:id="rId22"/>
    <p:sldId id="322" r:id="rId23"/>
    <p:sldId id="323" r:id="rId24"/>
    <p:sldId id="319" r:id="rId25"/>
    <p:sldId id="318" r:id="rId26"/>
    <p:sldId id="324" r:id="rId27"/>
    <p:sldId id="326" r:id="rId28"/>
    <p:sldId id="327" r:id="rId29"/>
    <p:sldId id="328" r:id="rId30"/>
    <p:sldId id="329" r:id="rId31"/>
    <p:sldId id="330" r:id="rId32"/>
    <p:sldId id="331" r:id="rId33"/>
    <p:sldId id="378" r:id="rId34"/>
    <p:sldId id="299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87755" autoAdjust="0"/>
  </p:normalViewPr>
  <p:slideViewPr>
    <p:cSldViewPr snapToGrid="0" snapToObjects="1">
      <p:cViewPr varScale="1">
        <p:scale>
          <a:sx n="99" d="100"/>
          <a:sy n="99" d="100"/>
        </p:scale>
        <p:origin x="1077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2737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866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4515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94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350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752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37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454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430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95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358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114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Orm-Hibernate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4: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 NON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Relazionale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Maggiormente scalabile orizzontalmente (architetture distribuite)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Assenza di una struttura rigida (ideale per dati non strutturati)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elevate per grandi quantità di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Alta disponibilità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Spesso rinunciano ad alcune proprietà ACID a favore di flessibilità e scalabilità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Mancanza di una standard, come può essere l’SQL. Ogni DB </a:t>
            </a:r>
            <a:r>
              <a:rPr lang="it-IT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NoSql</a:t>
            </a: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 le proprie API per l’accesso ai dati</a:t>
            </a:r>
            <a:endParaRPr lang="en-US" sz="20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26" name="Picture 2" descr="Introduction to NoSQL Cloud Database Services - GeeksforGeeks">
            <a:extLst>
              <a:ext uri="{FF2B5EF4-FFF2-40B4-BE49-F238E27FC236}">
                <a16:creationId xmlns:a16="http://schemas.microsoft.com/office/drawing/2014/main" id="{E1B1E920-20D6-AF97-F5FB-D537EBC3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7" y="2150871"/>
            <a:ext cx="5889094" cy="29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7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217055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Esiste un meccanismo che prenda in </a:t>
            </a:r>
            <a:r>
              <a:rPr lang="it-IT" b="1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cosiderazione</a:t>
            </a:r>
            <a:r>
              <a:rPr lang="it-IT" b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 benefici di alcune delle soluzioni descritte e renda più facile l’implementazione di codice?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11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4869217" y="3882064"/>
            <a:ext cx="1313869" cy="111728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4400" dirty="0">
                <a:solidFill>
                  <a:schemeClr val="bg1"/>
                </a:solidFill>
              </a:rPr>
              <a:t>ORM</a:t>
            </a:r>
            <a:endParaRPr lang="it-IT" sz="4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4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17481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l'Object-Relational Mapping (ORM)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una tecnica di programmazione che favorisce l'integrazione di sistemi software inerenti al paradigma della programmazione orientata agli oggetti con sistemi RDBMS.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prodotto ORM fornisce, mediante un'interfaccia orientata agli oggetti, i servizi utili alla persistenza e alla gestione dei dati, astraendo nel contempo le caratteristiche implementative dello specifico RDBMS utilizzato.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8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ORM : Object-Relational Mapping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1401" y="2460396"/>
            <a:ext cx="6036200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Superamento dell’incompatibilità tra codice orientato ad oggetti e modello relazionale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portabilità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Elevata riduzione della quantità di codice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Offrono API utili e pronte per lo sviluppo del programma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28536F7-60A9-7C25-A800-4C847109C8D2}"/>
              </a:ext>
            </a:extLst>
          </p:cNvPr>
          <p:cNvSpPr txBox="1">
            <a:spLocks/>
          </p:cNvSpPr>
          <p:nvPr/>
        </p:nvSpPr>
        <p:spPr>
          <a:xfrm>
            <a:off x="6074752" y="2949794"/>
            <a:ext cx="6036200" cy="38959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Caricamento su richiesta di informazioni che possono non servire in quel momento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lazy-initialization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Gestione della concorrenza e delle transazioni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Meccanismi di caching dei dati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 design pattern «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unit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of work» che riduce le richieste inviate al RDBMS</a:t>
            </a:r>
          </a:p>
        </p:txBody>
      </p:sp>
    </p:spTree>
    <p:extLst>
      <p:ext uri="{BB962C8B-B14F-4D97-AF65-F5344CB8AC3E}">
        <p14:creationId xmlns:p14="http://schemas.microsoft.com/office/powerpoint/2010/main" val="299326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12270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un progetto open source che mette a disposizione un meccanismo di mapping ORM garantendo che la persistenza sia trasparente al modello di business delle applicazioni.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un servizio per la persistenza di oggetti Java in database relazionali e quindi una visione ad oggetti anziché relazionale.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è «solo» un ORM,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 ecosistema che contiene anche altre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liberie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rilievo.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Portabile nei diversi tipi di DB utilizzati.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52480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Gli oggetti persistenti sono definiti in un documento di mapping (o in una classe apposita) che descrive attributi persistenti e associazioni.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documenti (o le classi) di mapping vengono compilati allo startup dell’applicazione e comprendono le informazioni necessarie per ciascun oggetto persistente.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Viene, inoltre, utilizzato in operazioni di supporto quali la generazione dello schema del database o la creazione di classi stub a partire da uno schema esistente (Reverse Engineering)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Vantaggi principali di Hibernate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 tutto il codice SQL a basso livello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Minimizza la quantità di codice jdbc da sviluppare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il mapping da oggetto a relazione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96EB6B-2960-44F7-BF9E-97F803FC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17" y="4913312"/>
            <a:ext cx="41148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6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oggetto-relazionale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 sviluppatore definisce il mapping tra la classe Java e la tabella del DB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11F25B-ADEA-4562-AC47-DB50409A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98" y="3701406"/>
            <a:ext cx="96964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306" y="483265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 Class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E’ sostanzialmente la classe che è mappata nella relativa tabella del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Esistono 2 tipologie di mapping: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Xml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Config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File (legacy)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Class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(moderno, preferito)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0E92B0-EC61-472D-BD86-C434664F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057" y="5149515"/>
            <a:ext cx="3987885" cy="1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640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934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la classe alla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D4E4D7-3759-49CB-B044-0EB2443D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94" y="3605349"/>
            <a:ext cx="8220892" cy="3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324350"/>
            <a:ext cx="7574625" cy="1409885"/>
          </a:xfrm>
        </p:spPr>
        <p:txBody>
          <a:bodyPr/>
          <a:lstStyle/>
          <a:p>
            <a:r>
              <a:rPr lang="it-IT" b="1" dirty="0"/>
              <a:t>Programma del corso 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11894" y="3202658"/>
            <a:ext cx="4727736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Tecniche di persistenza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ORM : Object-Relational Mapping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Hibernate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Impostazione ambiente di sviluppo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Configurazione hibernate con annotation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Crud Hibernate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Annotation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Mappare gli attributi alle colonne della tabella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A17CD6-8A19-4BC9-B957-6810DC55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719" y="3567385"/>
            <a:ext cx="8264435" cy="3148965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DBE024B-DB41-824B-E88B-9C68FAE1F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719" y="0"/>
            <a:ext cx="7199312" cy="1800225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Configurazione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Annotation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47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e jdbc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 è effettivamente un livello di astrazione che si poggia su jdbc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Banalmente le api di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andranno ad eseguire il codice del jdbc che invierà le istruzioni al DB. Retrieve, insert query ecc..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1FF34F-5D1E-42B6-AD9B-CEAD81FA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886619"/>
            <a:ext cx="7984323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24C67D-CD62-482D-89FE-EBF88D1E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5"/>
            <a:ext cx="8565821" cy="25138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A91558-96F1-498D-9F10-3DE8CD2F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54" y="4974201"/>
            <a:ext cx="8565822" cy="16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0D15A5-27B8-41F5-8D01-169241CE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50" y="2248670"/>
            <a:ext cx="9191625" cy="44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4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9428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E45147-4116-4EC8-800D-1466CDA19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407" y="2871514"/>
            <a:ext cx="71437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3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329767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Save oggetto Java (SQL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E25408-AE6E-4D13-92DD-F5CBAC87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07" y="2925400"/>
            <a:ext cx="79819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38849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(SQL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select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0AF18A-9AFB-4EE7-86E6-E25C2CA6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57" y="3041650"/>
            <a:ext cx="9239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4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Read oggetto Java - Hibernate Query Language (HQL)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Simile a SQL (where, like, order by ecc)</a:t>
            </a: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D8155EC-FA9F-4DB8-8452-00AF8B14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99" y="3676879"/>
            <a:ext cx="91384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Update oggetto Java (SQL update)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479C92F-2F55-487D-BA12-71FEA367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57" y="3162708"/>
            <a:ext cx="84772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0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 Hibernate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68234" y="2349864"/>
            <a:ext cx="8531257" cy="389595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Delete oggetto Java (SQL delete)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C074772-D37E-46EE-AEF4-71F957D4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12" y="3102987"/>
            <a:ext cx="8496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688023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informatica, il concetto di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alla caratteristica dei dati di un programma di sopravvivere all'esecuzione del programma stesso che li ha generati: senza questa capacità essi infatti verrebbero salvati solo in memoria venendo dunque persi allo spegnimento della macchina o al termine dell’esecuzione.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Nella programmazione informatica, la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persistenza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riferisce in particolare alla possibilità di far sopravvivere delle strutture dati all'esecuzione di un programma. Questo è reso possibile salvando i dati in uno storage non volatile, come su un file system o su un </a:t>
            </a:r>
            <a:r>
              <a:rPr lang="it-IT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(es. applicazioni web).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310730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Integration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D36B8-49B8-9AA8-0F8D-59981601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425" y="2720695"/>
            <a:ext cx="7643149" cy="34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949751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31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41608" y="1526177"/>
            <a:ext cx="594768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Creare una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maven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app che utilizzi Hibernate per fare le 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crud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su una tabella «</a:t>
            </a:r>
            <a:r>
              <a:rPr lang="it-IT" sz="16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employee</a:t>
            </a:r>
            <a:r>
              <a:rPr lang="it-IT" sz="160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» </a:t>
            </a:r>
            <a:r>
              <a:rPr lang="it-IT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 colonne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id : int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first_name : varchar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last_name: varchar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company : varchar</a:t>
            </a:r>
          </a:p>
          <a:p>
            <a:endParaRPr lang="en-US" sz="1600" dirty="0"/>
          </a:p>
          <a:p>
            <a:r>
              <a:rPr lang="en-US" sz="16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Passi da effettuare: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Creazione della tabella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Configurazione del file di hibernate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Creazione delle entità con le annotazioni Hibernate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Sviluppare la main application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Salvataggio oggetti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Retrieve object dalla chiave primaria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query </a:t>
            </a:r>
            <a:r>
              <a:rPr lang="en-US" sz="1600" dirty="0" err="1"/>
              <a:t>che</a:t>
            </a:r>
            <a:r>
              <a:rPr lang="en-US" sz="1600" dirty="0"/>
              <a:t> </a:t>
            </a:r>
            <a:r>
              <a:rPr lang="en-US" sz="1600" dirty="0" err="1"/>
              <a:t>restituisca</a:t>
            </a:r>
            <a:r>
              <a:rPr lang="en-US" sz="1600" dirty="0"/>
              <a:t>: tutti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dipendenti</a:t>
            </a:r>
            <a:r>
              <a:rPr lang="en-US" sz="1600" dirty="0"/>
              <a:t>; I </a:t>
            </a:r>
            <a:r>
              <a:rPr lang="en-US" sz="1600" dirty="0" err="1"/>
              <a:t>dipendenti</a:t>
            </a:r>
            <a:r>
              <a:rPr lang="en-US" sz="1600" dirty="0"/>
              <a:t> con </a:t>
            </a:r>
            <a:r>
              <a:rPr lang="en-US" sz="1600" dirty="0" err="1"/>
              <a:t>nome</a:t>
            </a:r>
            <a:r>
              <a:rPr lang="en-US" sz="1600" dirty="0"/>
              <a:t> ‘x’, I </a:t>
            </a:r>
            <a:r>
              <a:rPr lang="en-US" sz="1600" dirty="0" err="1"/>
              <a:t>dipendenti</a:t>
            </a:r>
            <a:r>
              <a:rPr lang="en-US" sz="1600" dirty="0"/>
              <a:t> </a:t>
            </a:r>
            <a:r>
              <a:rPr lang="en-US" sz="1600" dirty="0" err="1"/>
              <a:t>della</a:t>
            </a:r>
            <a:r>
              <a:rPr lang="en-US" sz="1600" dirty="0"/>
              <a:t> </a:t>
            </a:r>
            <a:r>
              <a:rPr lang="en-US" sz="1600" dirty="0" err="1"/>
              <a:t>compagnia</a:t>
            </a:r>
            <a:r>
              <a:rPr lang="en-US" sz="1600" dirty="0"/>
              <a:t> ‘y’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un update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Fare una delete</a:t>
            </a:r>
          </a:p>
          <a:p>
            <a:pPr marL="171450" indent="-171450">
              <a:buFontTx/>
              <a:buChar char="-"/>
            </a:pPr>
            <a:endParaRPr lang="en-US" sz="1600" dirty="0"/>
          </a:p>
          <a:p>
            <a:pPr marL="171450" indent="-171450">
              <a:buFontTx/>
              <a:buChar char="-"/>
            </a:pPr>
            <a:endParaRPr lang="en-US" sz="1600" dirty="0"/>
          </a:p>
          <a:p>
            <a:pPr marL="171450" indent="-171450">
              <a:buFontTx/>
              <a:buChar char="-"/>
            </a:pPr>
            <a:endParaRPr lang="en-US" sz="1600" dirty="0"/>
          </a:p>
          <a:p>
            <a:endParaRPr lang="en-US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600" dirty="0"/>
          </a:p>
          <a:p>
            <a:endParaRPr lang="it-IT" sz="16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8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61144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Transazioni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 transazione è un insieme di operazioni (group of work) che viene completato interamente (commit) o annullato completamente (rollback)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ACID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Atomic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Consistent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Isolated 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        Durable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6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Tecniche di persistenza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929925" y="2483666"/>
            <a:ext cx="8332149" cy="36808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Proprietà ACID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Atomicity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tutti i passi della transazione vengono completati o nessuno.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Consistency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il database passa da uno stato consistente ad un altro, senza violazione dei vincoli di integrità (coerenza dei dati).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Isolation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ogni transazione è indipendente dall’altra. Inoltre, nessuna operazione al di fuori di una transazione può vedere i dati in uno stato intermedio, non consistente.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Durability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è garantito che, una volta ricevuta la notifica di successo della transazione, questa è persistente e non verrà annullata.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4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Dati transienti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Esistono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soltanto in memoria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Svaniscono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alla fine dell’esecuzione del programma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Come dare persistenza agli oggetti 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9EFE18AA-FAEA-400E-ACB1-98A0916F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744551"/>
            <a:ext cx="6253212" cy="24387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1: File System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1"/>
            <a:ext cx="409399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modelli dei dati in memoria e su file sono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necessario del codice di conversione ad hoc (mapping code)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sono disponibili funzionalità di interrogazione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prestazioni peggiorano all’aumentare della quantità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EBFAC0-0845-43B1-A569-2D1661D3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2" y="938212"/>
            <a:ext cx="5747657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6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 2: Database Relazionale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Modelli differenti in memoria e sul database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Codice di conversione ad hoc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 ridotte dalla (s)composizione dei dati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Linguaggi di programmazione e di manipolazione dei dati diversi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client-server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Grande diffusione e disponibilità di tool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de facto</a:t>
            </a:r>
            <a:endParaRPr lang="en-US" sz="2000" u="sng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74E32-509C-4F6D-842C-FB820F6F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93" y="1597206"/>
            <a:ext cx="6707343" cy="46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Soluzione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3: Database ad oggetti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643469" y="1782980"/>
            <a:ext cx="4093994" cy="45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modello in memoria e nel database coincidono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Nessun mapping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Architettura </a:t>
            </a:r>
            <a:r>
              <a:rPr lang="it-IT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client-server</a:t>
            </a:r>
            <a:endParaRPr lang="it-IT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Prestazioni più elevate di alcuni ordini di grandezza rispetto a RDBMS su modelli complessi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Funzionalità di interrogazione limitate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Scarsa diffusione (tecnologia di nicchia)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Scarsità di tool</a:t>
            </a:r>
            <a:endParaRPr lang="en-US" sz="2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F748B3-784D-EA49-993B-E47894751A1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7C7519-D659-4A75-B05C-9FE48DD4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463" y="1188720"/>
            <a:ext cx="6349636" cy="46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0439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2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6595</TotalTime>
  <Words>1168</Words>
  <Application>Microsoft Office PowerPoint</Application>
  <PresentationFormat>Widescreen</PresentationFormat>
  <Paragraphs>202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Roboto Condensed</vt:lpstr>
      <vt:lpstr>Roboto Condensed Light</vt:lpstr>
      <vt:lpstr>Roboto Light</vt:lpstr>
      <vt:lpstr>MASTER</vt:lpstr>
      <vt:lpstr>PowerPoint Presentation</vt:lpstr>
      <vt:lpstr>Programma del corso </vt:lpstr>
      <vt:lpstr>Introduzione Tecniche di persistenza </vt:lpstr>
      <vt:lpstr>Introduzione Tecniche di persistenza </vt:lpstr>
      <vt:lpstr>Introduzione Tecniche di persistenza </vt:lpstr>
      <vt:lpstr>Dati transienti</vt:lpstr>
      <vt:lpstr>Soluzione 1: File System</vt:lpstr>
      <vt:lpstr>Soluzione 2: Database Relazionale</vt:lpstr>
      <vt:lpstr>Soluzione 3: Database ad oggetti</vt:lpstr>
      <vt:lpstr>Soluzione 4: Database NON Relazionale</vt:lpstr>
      <vt:lpstr>Esiste un meccanismo che prenda in cosiderazione i benefici di alcune delle soluzioni descritte e renda più facile l’implementazione di codice?</vt:lpstr>
      <vt:lpstr>ORM : Object-Relational Mapping </vt:lpstr>
      <vt:lpstr>ORM : Object-Relational Mapping </vt:lpstr>
      <vt:lpstr>Hibernate</vt:lpstr>
      <vt:lpstr>Hibernate</vt:lpstr>
      <vt:lpstr>Hibernate</vt:lpstr>
      <vt:lpstr>Hibernate</vt:lpstr>
      <vt:lpstr>Configurazione Hibernate</vt:lpstr>
      <vt:lpstr>Configurazione Hibernate - Annotation</vt:lpstr>
      <vt:lpstr>Configurazione Hibernate - Annotation</vt:lpstr>
      <vt:lpstr>Hibernate</vt:lpstr>
      <vt:lpstr>Hibernate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Crud Hibernate</vt:lpstr>
      <vt:lpstr>Hibernate Integration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179</cp:revision>
  <dcterms:created xsi:type="dcterms:W3CDTF">2020-11-04T11:19:57Z</dcterms:created>
  <dcterms:modified xsi:type="dcterms:W3CDTF">2022-11-15T15:07:58Z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